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57" r:id="rId3"/>
    <p:sldId id="458" r:id="rId5"/>
    <p:sldId id="460" r:id="rId6"/>
    <p:sldId id="462" r:id="rId7"/>
    <p:sldId id="463" r:id="rId8"/>
    <p:sldId id="464" r:id="rId9"/>
    <p:sldId id="465" r:id="rId10"/>
    <p:sldId id="473" r:id="rId11"/>
    <p:sldId id="466" r:id="rId12"/>
    <p:sldId id="467" r:id="rId13"/>
    <p:sldId id="468" r:id="rId14"/>
    <p:sldId id="469" r:id="rId15"/>
    <p:sldId id="470" r:id="rId16"/>
    <p:sldId id="471" r:id="rId17"/>
    <p:sldId id="472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itchFamily="34" charset="0"/>
      <a:buNone/>
      <a:defRPr sz="1800" kern="1200" baseline="0">
        <a:solidFill>
          <a:schemeClr val="tx1"/>
        </a:solidFill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0000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170" y="-90"/>
      </p:cViewPr>
      <p:guideLst>
        <p:guide orient="horz" pos="2076"/>
        <p:guide pos="27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4" cy="72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lstStyle/>
          <a:p>
            <a:pPr lvl="0" algn="r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>
                <a:ea typeface="Arial" pitchFamily="34" charset="0"/>
              </a:rPr>
              <a:t>单击此处编辑母版文本样式</a:t>
            </a:r>
            <a:endParaRPr lang="zh-CN" altLang="en-US" dirty="0">
              <a:ea typeface="Arial" pitchFamily="34" charset="0"/>
            </a:endParaRPr>
          </a:p>
          <a:p>
            <a:pPr lvl="1" indent="0"/>
            <a:r>
              <a:rPr lang="zh-CN" altLang="en-US" dirty="0">
                <a:ea typeface="Arial" pitchFamily="34" charset="0"/>
              </a:rPr>
              <a:t>第二级</a:t>
            </a:r>
            <a:endParaRPr lang="zh-CN" altLang="en-US" dirty="0">
              <a:ea typeface="Arial" pitchFamily="34" charset="0"/>
            </a:endParaRPr>
          </a:p>
          <a:p>
            <a:pPr lvl="2" indent="0"/>
            <a:r>
              <a:rPr lang="zh-CN" altLang="en-US" dirty="0">
                <a:ea typeface="Arial" pitchFamily="34" charset="0"/>
              </a:rPr>
              <a:t>第三级</a:t>
            </a:r>
            <a:endParaRPr lang="zh-CN" altLang="en-US" dirty="0">
              <a:ea typeface="Arial" pitchFamily="34" charset="0"/>
            </a:endParaRPr>
          </a:p>
          <a:p>
            <a:pPr lvl="3" indent="0"/>
            <a:r>
              <a:rPr lang="zh-CN" altLang="en-US" dirty="0">
                <a:ea typeface="Arial" pitchFamily="34" charset="0"/>
              </a:rPr>
              <a:t>第四级</a:t>
            </a:r>
            <a:endParaRPr lang="zh-CN" altLang="en-US" dirty="0">
              <a:ea typeface="Arial" pitchFamily="34" charset="0"/>
            </a:endParaRPr>
          </a:p>
          <a:p>
            <a:pPr lvl="4" indent="0"/>
            <a:r>
              <a:rPr lang="zh-CN" altLang="en-US" dirty="0">
                <a:ea typeface="Arial" pitchFamily="34" charset="0"/>
              </a:rPr>
              <a:t>第五级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l" fontAlgn="base"/>
            <a:endParaRPr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anchor="b"/>
          <a:lstStyle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itchFamily="34" charset="0"/>
                <a:ea typeface="宋体" pitchFamily="2" charset="-122"/>
                <a:cs typeface="+mn-ea"/>
              </a:rPr>
            </a:fld>
            <a:endParaRPr lang="zh-CN" altLang="en-US" sz="1200" strike="noStrike" noProof="1">
              <a:latin typeface="Aharoni" panose="02010803020104030203" charset="0"/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098" name="灯片编号占位符 2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r"/>
            <a:fld id="{9A0DB2DC-4C9A-4742-B13C-FB6460FD3503}" type="slidenum">
              <a:rPr lang="zh-CN" altLang="en-US" dirty="0">
                <a:ea typeface="宋体" pitchFamily="2" charset="-122"/>
              </a:rPr>
            </a:fld>
            <a:endParaRPr lang="zh-CN" altLang="en-US" sz="1200" dirty="0">
              <a:latin typeface="Aharoni" panose="02010803020104030203" charset="0"/>
              <a:ea typeface="宋体" pitchFamily="2" charset="-122"/>
            </a:endParaRPr>
          </a:p>
        </p:txBody>
      </p:sp>
      <p:sp>
        <p:nvSpPr>
          <p:cNvPr id="4099" name="文本占位符 3"/>
          <p:cNvSpPr>
            <a:spLocks noGrp="1"/>
          </p:cNvSpPr>
          <p:nvPr>
            <p:ph type="body" sz="quarter"/>
          </p:nvPr>
        </p:nvSpPr>
        <p:spPr>
          <a:xfrm>
            <a:off x="661988" y="3932238"/>
            <a:ext cx="5295900" cy="32162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endParaRPr lang="zh-CN" altLang="en-US">
              <a:ea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2235;&#35838;&#26102;\U3_Lesson%2016%20We%20Are%20with%20You.mp3" TargetMode="External"/><Relationship Id="rId2" Type="http://schemas.openxmlformats.org/officeDocument/2006/relationships/audio" Target="file:///F:\&#35838;&#20214;\&#12298;&#35299;&#35835;&#12299;&#25945;&#24072;&#29992;&#20070;\&#20864;&#25945;\&#19971;&#19979;\&#12298;&#35299;&#35835;&#12299;&#20864;&#25945;&#33521;&#35821;&#19971;&#19979;ppt\&#20864;&#25945;&#33521;&#35821;&#19971;&#24180;&#32423;&#19979;&#20876;&#31532;&#19977;&#21333;&#20803;\&#20864;&#25945;&#33521;&#35821;&#19971;&#24180;&#32423;&#19979;&#20876;&#31532;&#19977;&#21333;&#20803;&#31532;&#22235;&#35838;&#26102;\U3_Lesson%2016%20We%20Are%20with%20You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/>
          <p:nvPr/>
        </p:nvSpPr>
        <p:spPr>
          <a:xfrm>
            <a:off x="20638" y="4652963"/>
            <a:ext cx="9210675" cy="117792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indent="0" algn="ctr"/>
            <a:r>
              <a:rPr lang="zh-CN" altLang="en-US" sz="3600" b="1" i="1" dirty="0">
                <a:solidFill>
                  <a:srgbClr val="0000CC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Lesson 16   We Are with You!</a:t>
            </a:r>
          </a:p>
        </p:txBody>
      </p:sp>
      <p:sp>
        <p:nvSpPr>
          <p:cNvPr id="3075" name="文本框 99"/>
          <p:cNvSpPr/>
          <p:nvPr/>
        </p:nvSpPr>
        <p:spPr>
          <a:xfrm>
            <a:off x="684213" y="693738"/>
            <a:ext cx="7883525" cy="762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indent="0" algn="ctr"/>
            <a:r>
              <a:rPr lang="zh-CN" altLang="en-US" sz="4400" b="1">
                <a:solidFill>
                  <a:srgbClr val="FF0000"/>
                </a:solidFill>
                <a:latin typeface="Times New Roman" pitchFamily="2" charset="0"/>
                <a:ea typeface="宋体" pitchFamily="2" charset="-122"/>
                <a:sym typeface="Times New Roman" pitchFamily="2" charset="0"/>
              </a:rPr>
              <a:t>Unit 3　School Life</a:t>
            </a:r>
          </a:p>
        </p:txBody>
      </p:sp>
      <p:pic>
        <p:nvPicPr>
          <p:cNvPr id="2" name="图片 2" descr="t01c97f44481846274d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02455" y="1851025"/>
            <a:ext cx="3858178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4293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/>
      <p:bldP spid="3074" grpId="1" bldLvl="0"/>
      <p:bldP spid="3075" grpId="0" bldLvl="0"/>
      <p:bldP spid="3075" grpId="1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61415" y="668973"/>
            <a:ext cx="5080000" cy="26517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4.So they came up with a plan. </a:t>
            </a:r>
            <a:endParaRPr lang="en-US" altLang="zh-CN" sz="2400" b="1" u="sng" dirty="0">
              <a:solidFill>
                <a:srgbClr val="CC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come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up with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意为“提出,想出”。后加名词或代词作宾语。同义短语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think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She thought hard and came up with a good idea.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她使劲想,想出了一个好主意。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13450" y="30194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/>
          <p:nvPr/>
        </p:nvSpPr>
        <p:spPr>
          <a:xfrm>
            <a:off x="1187450" y="1484313"/>
            <a:ext cx="14398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Times New Roman" pitchFamily="2" charset="0"/>
              </a:rPr>
              <a:t>terrible</a:t>
            </a:r>
          </a:p>
        </p:txBody>
      </p:sp>
      <p:sp>
        <p:nvSpPr>
          <p:cNvPr id="16387" name="直接连接符 16386"/>
          <p:cNvSpPr/>
          <p:nvPr/>
        </p:nvSpPr>
        <p:spPr>
          <a:xfrm>
            <a:off x="2700338" y="1916113"/>
            <a:ext cx="3024187" cy="30257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388" name="直接连接符 16387"/>
          <p:cNvSpPr/>
          <p:nvPr/>
        </p:nvSpPr>
        <p:spPr>
          <a:xfrm>
            <a:off x="2700655" y="2813685"/>
            <a:ext cx="3023870" cy="140779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389" name="直接连接符 16388"/>
          <p:cNvSpPr/>
          <p:nvPr/>
        </p:nvSpPr>
        <p:spPr>
          <a:xfrm flipV="1">
            <a:off x="2700338" y="1844675"/>
            <a:ext cx="3024187" cy="17287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390" name="直接连接符 16389"/>
          <p:cNvSpPr/>
          <p:nvPr/>
        </p:nvSpPr>
        <p:spPr>
          <a:xfrm flipV="1">
            <a:off x="2627313" y="2492375"/>
            <a:ext cx="3097212" cy="19446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391" name="直接连接符 16390"/>
          <p:cNvSpPr/>
          <p:nvPr/>
        </p:nvSpPr>
        <p:spPr>
          <a:xfrm flipV="1">
            <a:off x="2627313" y="3357563"/>
            <a:ext cx="3168650" cy="2087562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16392" name="Text Box 123"/>
          <p:cNvSpPr txBox="1"/>
          <p:nvPr/>
        </p:nvSpPr>
        <p:spPr>
          <a:xfrm>
            <a:off x="827088" y="635318"/>
            <a:ext cx="7415212" cy="5181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itchFamily="2" charset="0"/>
                <a:ea typeface="宋体" pitchFamily="2" charset="-122"/>
              </a:rPr>
              <a:t>Match the words with the correct meanings.</a:t>
            </a:r>
          </a:p>
        </p:txBody>
      </p:sp>
      <p:sp>
        <p:nvSpPr>
          <p:cNvPr id="16394" name="Text Box 5"/>
          <p:cNvSpPr txBox="1"/>
          <p:nvPr/>
        </p:nvSpPr>
        <p:spPr>
          <a:xfrm>
            <a:off x="5795963" y="1489075"/>
            <a:ext cx="1368425" cy="427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spcBef>
                <a:spcPct val="50000"/>
              </a:spcBef>
            </a:pPr>
            <a:r>
              <a:rPr lang="en-US" altLang="zh-CN" sz="2200" b="1">
                <a:solidFill>
                  <a:schemeClr val="tx1"/>
                </a:solidFill>
                <a:latin typeface="Times New Roman" pitchFamily="2" charset="0"/>
                <a:ea typeface="宋体" pitchFamily="2" charset="-122"/>
              </a:rPr>
              <a:t>listen</a:t>
            </a:r>
          </a:p>
        </p:txBody>
      </p:sp>
      <p:sp>
        <p:nvSpPr>
          <p:cNvPr id="16395" name="Text Box 5"/>
          <p:cNvSpPr txBox="1"/>
          <p:nvPr/>
        </p:nvSpPr>
        <p:spPr>
          <a:xfrm>
            <a:off x="5724208" y="2132013"/>
            <a:ext cx="31686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spcBef>
                <a:spcPct val="50000"/>
              </a:spcBef>
            </a:pPr>
            <a:r>
              <a:rPr lang="en-US" altLang="zh-CN" sz="2200" b="1">
                <a:latin typeface="Times New Roman" pitchFamily="2" charset="0"/>
                <a:ea typeface="宋体" pitchFamily="2" charset="-122"/>
                <a:cs typeface="+mn-ea"/>
              </a:rPr>
              <a:t>something sweet to eat</a:t>
            </a:r>
          </a:p>
        </p:txBody>
      </p:sp>
      <p:sp>
        <p:nvSpPr>
          <p:cNvPr id="16396" name="Text Box 5"/>
          <p:cNvSpPr txBox="1"/>
          <p:nvPr/>
        </p:nvSpPr>
        <p:spPr>
          <a:xfrm>
            <a:off x="5795963" y="3071813"/>
            <a:ext cx="27368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/>
            <a:r>
              <a:rPr lang="en-US" altLang="zh-CN" sz="2200" b="1">
                <a:latin typeface="Times New Roman" pitchFamily="2" charset="0"/>
                <a:ea typeface="宋体" pitchFamily="2" charset="-122"/>
                <a:cs typeface="+mn-ea"/>
              </a:rPr>
              <a:t>collect money</a:t>
            </a:r>
          </a:p>
        </p:txBody>
      </p:sp>
      <p:sp>
        <p:nvSpPr>
          <p:cNvPr id="16397" name="Text Box 5"/>
          <p:cNvSpPr txBox="1"/>
          <p:nvPr/>
        </p:nvSpPr>
        <p:spPr>
          <a:xfrm>
            <a:off x="5795963" y="4005263"/>
            <a:ext cx="3097212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>
              <a:spcBef>
                <a:spcPct val="50000"/>
              </a:spcBef>
            </a:pPr>
            <a:r>
              <a:rPr lang="en-US" altLang="zh-CN" sz="2200" b="1">
                <a:latin typeface="Times New Roman" pitchFamily="2" charset="0"/>
                <a:ea typeface="宋体" pitchFamily="2" charset="-122"/>
                <a:cs typeface="+mn-ea"/>
              </a:rPr>
              <a:t>the opposite of nothing</a:t>
            </a:r>
          </a:p>
        </p:txBody>
      </p:sp>
      <p:sp>
        <p:nvSpPr>
          <p:cNvPr id="16398" name="Text Box 5"/>
          <p:cNvSpPr txBox="1"/>
          <p:nvPr/>
        </p:nvSpPr>
        <p:spPr>
          <a:xfrm>
            <a:off x="5795963" y="4800600"/>
            <a:ext cx="2736850" cy="426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algn="l">
              <a:spcBef>
                <a:spcPct val="50000"/>
              </a:spcBef>
            </a:pPr>
            <a:r>
              <a:rPr lang="en-US" altLang="zh-CN" sz="2200" b="1" dirty="0">
                <a:latin typeface="Times New Roman" pitchFamily="2" charset="0"/>
                <a:ea typeface="宋体" pitchFamily="2" charset="-122"/>
                <a:cs typeface="+mn-ea"/>
              </a:rPr>
              <a:t>very </a:t>
            </a:r>
            <a:r>
              <a:rPr lang="en-US" altLang="zh-CN" sz="2200" b="1" dirty="0" err="1">
                <a:latin typeface="Times New Roman" pitchFamily="2" charset="0"/>
                <a:ea typeface="宋体" pitchFamily="2" charset="-122"/>
                <a:cs typeface="+mn-ea"/>
              </a:rPr>
              <a:t>very</a:t>
            </a:r>
            <a:r>
              <a:rPr lang="en-US" altLang="zh-CN" sz="2200" b="1" dirty="0">
                <a:latin typeface="Times New Roman" pitchFamily="2" charset="0"/>
                <a:ea typeface="宋体" pitchFamily="2" charset="-122"/>
                <a:cs typeface="+mn-ea"/>
              </a:rPr>
              <a:t> </a:t>
            </a:r>
            <a:r>
              <a:rPr lang="en-US" altLang="zh-CN" sz="2200" b="1" dirty="0" smtClean="0">
                <a:latin typeface="Times New Roman" pitchFamily="2" charset="0"/>
                <a:ea typeface="宋体" pitchFamily="2" charset="-122"/>
                <a:cs typeface="+mn-ea"/>
              </a:rPr>
              <a:t>bad</a:t>
            </a:r>
            <a:endParaRPr lang="en-US" altLang="zh-CN" sz="2200" b="1" dirty="0">
              <a:latin typeface="Times New Roman" pitchFamily="2" charset="0"/>
              <a:ea typeface="宋体" pitchFamily="2" charset="-122"/>
              <a:cs typeface="+mn-ea"/>
            </a:endParaRPr>
          </a:p>
        </p:txBody>
      </p:sp>
      <p:sp>
        <p:nvSpPr>
          <p:cNvPr id="16399" name="Text Box 5"/>
          <p:cNvSpPr txBox="1"/>
          <p:nvPr/>
        </p:nvSpPr>
        <p:spPr>
          <a:xfrm>
            <a:off x="755650" y="2349500"/>
            <a:ext cx="1871663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Times New Roman" pitchFamily="2" charset="0"/>
              </a:rPr>
              <a:t>everything</a:t>
            </a:r>
          </a:p>
        </p:txBody>
      </p:sp>
      <p:sp>
        <p:nvSpPr>
          <p:cNvPr id="16400" name="Text Box 5"/>
          <p:cNvSpPr txBox="1"/>
          <p:nvPr/>
        </p:nvSpPr>
        <p:spPr>
          <a:xfrm>
            <a:off x="1581785" y="3286125"/>
            <a:ext cx="1296988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Times New Roman" pitchFamily="2" charset="0"/>
              </a:rPr>
              <a:t>hear</a:t>
            </a:r>
          </a:p>
        </p:txBody>
      </p:sp>
      <p:sp>
        <p:nvSpPr>
          <p:cNvPr id="16401" name="Text Box 5"/>
          <p:cNvSpPr txBox="1"/>
          <p:nvPr/>
        </p:nvSpPr>
        <p:spPr>
          <a:xfrm>
            <a:off x="1331913" y="4152583"/>
            <a:ext cx="136842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Times New Roman" pitchFamily="2" charset="0"/>
              </a:rPr>
              <a:t>cookie</a:t>
            </a:r>
          </a:p>
        </p:txBody>
      </p:sp>
      <p:sp>
        <p:nvSpPr>
          <p:cNvPr id="16402" name="Text Box 5"/>
          <p:cNvSpPr txBox="1"/>
          <p:nvPr/>
        </p:nvSpPr>
        <p:spPr>
          <a:xfrm>
            <a:off x="1685608" y="4941888"/>
            <a:ext cx="1800225" cy="647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742950" lvl="0" indent="-742950" eaLnBrk="0" hangingPunct="0">
              <a:lnSpc>
                <a:spcPct val="130000"/>
              </a:lnSpc>
            </a:pP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Times New Roman" pitchFamily="2" charset="0"/>
              </a:rPr>
              <a:t>raise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3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2" grpId="0"/>
      <p:bldP spid="16394" grpId="0"/>
      <p:bldP spid="16395" grpId="0"/>
      <p:bldP spid="16396" grpId="0"/>
      <p:bldP spid="16397" grpId="0"/>
      <p:bldP spid="16398" grpId="0"/>
      <p:bldP spid="16399" grpId="0"/>
      <p:bldP spid="16400" grpId="0"/>
      <p:bldP spid="16401" grpId="0"/>
      <p:bldP spid="164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23"/>
          <p:cNvSpPr txBox="1"/>
          <p:nvPr/>
        </p:nvSpPr>
        <p:spPr>
          <a:xfrm>
            <a:off x="832168" y="622618"/>
            <a:ext cx="7199312" cy="9448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itchFamily="2" charset="0"/>
                <a:ea typeface="宋体" pitchFamily="2" charset="-122"/>
              </a:rPr>
              <a:t>Fill in the blanks with the correct forms of the words in the box.</a:t>
            </a:r>
          </a:p>
        </p:txBody>
      </p:sp>
      <p:sp>
        <p:nvSpPr>
          <p:cNvPr id="17412" name="文本框 17411"/>
          <p:cNvSpPr txBox="1"/>
          <p:nvPr/>
        </p:nvSpPr>
        <p:spPr>
          <a:xfrm>
            <a:off x="1695450" y="1567498"/>
            <a:ext cx="5832475" cy="518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6600FF"/>
                </a:solidFill>
                <a:latin typeface="Times New Roman" pitchFamily="2" charset="0"/>
                <a:ea typeface="宋体" pitchFamily="2" charset="-122"/>
              </a:rPr>
              <a:t>fire    happen   lose   news    raise</a:t>
            </a:r>
          </a:p>
        </p:txBody>
      </p:sp>
      <p:sp>
        <p:nvSpPr>
          <p:cNvPr id="17413" name="文本框 17412"/>
          <p:cNvSpPr txBox="1"/>
          <p:nvPr/>
        </p:nvSpPr>
        <p:spPr>
          <a:xfrm>
            <a:off x="355918" y="2085658"/>
            <a:ext cx="85344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Did you see the _______ in today’s newspaper?</a:t>
            </a:r>
            <a:endParaRPr lang="en-US" altLang="zh-CN" sz="2800" b="1">
              <a:solidFill>
                <a:srgbClr val="000000"/>
              </a:solidFill>
              <a:latin typeface="Times New Roman" pitchFamily="2" charset="0"/>
              <a:ea typeface="宋体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Don’t touch the _______! It’s hot!</a:t>
            </a:r>
            <a:endParaRPr lang="en-US" altLang="zh-CN" sz="2800" b="1">
              <a:solidFill>
                <a:srgbClr val="000000"/>
              </a:solidFill>
              <a:latin typeface="Times New Roman" pitchFamily="2" charset="0"/>
              <a:ea typeface="宋体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I _______ my book yesterday. Can you help me find it?</a:t>
            </a:r>
            <a:endParaRPr lang="en-US" altLang="zh-CN" sz="2800" b="1">
              <a:solidFill>
                <a:srgbClr val="000000"/>
              </a:solidFill>
              <a:latin typeface="Times New Roman" pitchFamily="2" charset="0"/>
              <a:ea typeface="宋体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The books at my school are too old. Last week, we _______ some money to buy new ones.</a:t>
            </a:r>
            <a:endParaRPr lang="en-US" altLang="zh-CN" sz="2800" b="1">
              <a:solidFill>
                <a:srgbClr val="000000"/>
              </a:solidFill>
              <a:latin typeface="Times New Roman" pitchFamily="2" charset="0"/>
              <a:ea typeface="宋体" pitchFamily="2" charset="-122"/>
            </a:endParaRPr>
          </a:p>
          <a:p>
            <a:pPr marL="342900" lvl="0" indent="-342900">
              <a:buAutoNum type="arabicPeriod"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A: I didn’t see you at school yesterday. What __________?</a:t>
            </a:r>
            <a:endParaRPr lang="en-US" altLang="zh-CN" sz="2800" b="1">
              <a:solidFill>
                <a:srgbClr val="000000"/>
              </a:solidFill>
              <a:latin typeface="Times New Roman" pitchFamily="2" charset="0"/>
              <a:ea typeface="宋体" pitchFamily="2" charset="-122"/>
            </a:endParaRPr>
          </a:p>
          <a:p>
            <a:pPr marL="342900" lvl="0" indent="-342900">
              <a:buNone/>
            </a:pPr>
            <a:r>
              <a:rPr lang="en-US" altLang="zh-CN" sz="2800" b="1">
                <a:solidFill>
                  <a:srgbClr val="000000"/>
                </a:solidFill>
                <a:latin typeface="Times New Roman" pitchFamily="2" charset="0"/>
                <a:ea typeface="宋体" pitchFamily="2" charset="-122"/>
              </a:rPr>
              <a:t>   B: I hurt my arm.</a:t>
            </a:r>
          </a:p>
        </p:txBody>
      </p:sp>
      <p:sp>
        <p:nvSpPr>
          <p:cNvPr id="17414" name="矩形 17413"/>
          <p:cNvSpPr/>
          <p:nvPr/>
        </p:nvSpPr>
        <p:spPr>
          <a:xfrm>
            <a:off x="3419920" y="2492935"/>
            <a:ext cx="70929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 dirty="0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fire</a:t>
            </a:r>
          </a:p>
        </p:txBody>
      </p:sp>
      <p:sp>
        <p:nvSpPr>
          <p:cNvPr id="17415" name="矩形 17414"/>
          <p:cNvSpPr/>
          <p:nvPr/>
        </p:nvSpPr>
        <p:spPr>
          <a:xfrm>
            <a:off x="3254058" y="2026285"/>
            <a:ext cx="102235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/>
            <a:r>
              <a:rPr lang="en-US" altLang="zh-CN" sz="2800" b="1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news </a:t>
            </a:r>
          </a:p>
        </p:txBody>
      </p:sp>
      <p:sp>
        <p:nvSpPr>
          <p:cNvPr id="17416" name="矩形 17415"/>
          <p:cNvSpPr/>
          <p:nvPr/>
        </p:nvSpPr>
        <p:spPr>
          <a:xfrm>
            <a:off x="1271905" y="2932748"/>
            <a:ext cx="716280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lost</a:t>
            </a:r>
          </a:p>
        </p:txBody>
      </p:sp>
      <p:sp>
        <p:nvSpPr>
          <p:cNvPr id="17417" name="矩形 17416"/>
          <p:cNvSpPr/>
          <p:nvPr/>
        </p:nvSpPr>
        <p:spPr>
          <a:xfrm>
            <a:off x="977265" y="4200208"/>
            <a:ext cx="111188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raised</a:t>
            </a:r>
          </a:p>
        </p:txBody>
      </p:sp>
      <p:sp>
        <p:nvSpPr>
          <p:cNvPr id="17418" name="矩形 17417"/>
          <p:cNvSpPr/>
          <p:nvPr/>
        </p:nvSpPr>
        <p:spPr>
          <a:xfrm>
            <a:off x="832485" y="4989513"/>
            <a:ext cx="1664335" cy="518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2" charset="0"/>
                <a:ea typeface="宋体" pitchFamily="2" charset="-122"/>
              </a:rPr>
              <a:t>happened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6" grpId="0"/>
      <p:bldP spid="17417" grpId="0"/>
      <p:bldP spid="174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23"/>
          <p:cNvSpPr txBox="1"/>
          <p:nvPr/>
        </p:nvSpPr>
        <p:spPr>
          <a:xfrm>
            <a:off x="649288" y="579438"/>
            <a:ext cx="7991475" cy="179832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2800" b="1">
                <a:solidFill>
                  <a:srgbClr val="CC00CC"/>
                </a:solidFill>
                <a:latin typeface="Times New Roman" pitchFamily="2" charset="0"/>
                <a:ea typeface="宋体" pitchFamily="2" charset="-122"/>
              </a:rPr>
              <a:t>Work in groups. Imagine you work for a company that helps poor children. What will you do for them? How will you help them? Discuss with your classmates and make a plan.</a:t>
            </a:r>
          </a:p>
        </p:txBody>
      </p:sp>
      <p:sp>
        <p:nvSpPr>
          <p:cNvPr id="18436" name="Rectangle 4"/>
          <p:cNvSpPr/>
          <p:nvPr/>
        </p:nvSpPr>
        <p:spPr>
          <a:xfrm>
            <a:off x="649288" y="2377758"/>
            <a:ext cx="7848600" cy="2665412"/>
          </a:xfrm>
          <a:prstGeom prst="rect">
            <a:avLst/>
          </a:prstGeom>
          <a:noFill/>
          <a:ln w="12700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altLang="zh-CN" b="1">
                <a:solidFill>
                  <a:srgbClr val="9900FF"/>
                </a:solidFill>
                <a:latin typeface="Times New Roman" pitchFamily="2" charset="0"/>
              </a:rPr>
              <a:t>_____________________________________</a:t>
            </a:r>
            <a:endParaRPr lang="en-US" altLang="zh-CN" b="1">
              <a:solidFill>
                <a:srgbClr val="9900FF"/>
              </a:solidFill>
              <a:latin typeface="Times New Roman" pitchFamily="2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en-US" altLang="zh-CN" b="1">
                <a:solidFill>
                  <a:srgbClr val="9900FF"/>
                </a:solidFill>
                <a:latin typeface="Times New Roman" pitchFamily="2" charset="0"/>
              </a:rPr>
              <a:t>_____________________________________</a:t>
            </a:r>
            <a:endParaRPr lang="en-US" altLang="zh-CN" b="1">
              <a:solidFill>
                <a:srgbClr val="9900FF"/>
              </a:solidFill>
              <a:latin typeface="Times New Roman" pitchFamily="2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en-US" altLang="zh-CN" b="1">
                <a:solidFill>
                  <a:srgbClr val="9900FF"/>
                </a:solidFill>
                <a:latin typeface="Times New Roman" pitchFamily="2" charset="0"/>
              </a:rPr>
              <a:t>_____________________________________</a:t>
            </a:r>
            <a:endParaRPr lang="en-US" altLang="zh-CN" b="1">
              <a:solidFill>
                <a:srgbClr val="9900FF"/>
              </a:solidFill>
              <a:latin typeface="Times New Roman" pitchFamily="2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en-US" altLang="zh-CN" b="1">
                <a:solidFill>
                  <a:srgbClr val="9900FF"/>
                </a:solidFill>
                <a:latin typeface="Times New Roman" pitchFamily="2" charset="0"/>
              </a:rPr>
              <a:t>_____________________________________</a:t>
            </a:r>
            <a:endParaRPr lang="en-US" altLang="zh-CN" b="1">
              <a:solidFill>
                <a:srgbClr val="9900FF"/>
              </a:solidFill>
              <a:latin typeface="Times New Roman" pitchFamily="2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en-US" altLang="zh-CN" b="1">
                <a:solidFill>
                  <a:srgbClr val="9900FF"/>
                </a:solidFill>
                <a:latin typeface="Times New Roman" pitchFamily="2" charset="0"/>
              </a:rPr>
              <a:t>_____________________________________</a:t>
            </a:r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58385" y="5043170"/>
            <a:ext cx="2687320" cy="140970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8" dur="5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4" dur="5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98170" y="614045"/>
            <a:ext cx="8138795" cy="6065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correct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forms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given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words.</a:t>
            </a:r>
            <a:endParaRPr lang="en-US" altLang="zh-CN" sz="2800" b="1" u="none">
              <a:solidFill>
                <a:srgbClr val="CC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endParaRPr lang="en-US" altLang="zh-CN" sz="2800" b="1" u="none">
              <a:solidFill>
                <a:srgbClr val="CC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tomorrow.Now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making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cookies.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met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friends.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.Don’t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!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will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good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idea.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car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dirty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dad.Let’s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43585" y="1625600"/>
            <a:ext cx="6918325" cy="9448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day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come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up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with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car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wash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cookie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sale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,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stand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up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892925" y="2694940"/>
            <a:ext cx="14763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stood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up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162300" y="3174365"/>
            <a:ext cx="20802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cookie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sale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71750" y="3933035"/>
            <a:ext cx="25825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day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056380" y="4410075"/>
            <a:ext cx="22167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come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up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with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118860" y="4836795"/>
            <a:ext cx="1802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wash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9970" y="744220"/>
            <a:ext cx="751903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2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2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.Learn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expressions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heart.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 dirty="0">
              <a:solidFill>
                <a:srgbClr val="000000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HZ-S92" charset="0"/>
                <a:cs typeface="NEU-H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.Prepare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next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lesson.</a:t>
            </a:r>
            <a:endParaRPr lang="zh-CN" altLang="en-US" sz="2800" b="1" dirty="0">
              <a:latin typeface="Times New Roman" pitchFamily="2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39825" y="337375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0855" y="914400"/>
            <a:ext cx="3953510" cy="2628900"/>
          </a:xfrm>
          <a:prstGeom prst="rect">
            <a:avLst/>
          </a:prstGeom>
        </p:spPr>
      </p:pic>
      <p:pic>
        <p:nvPicPr>
          <p:cNvPr id="3" name="图片 2" descr="t0102dd53810479623e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8045" y="2602865"/>
            <a:ext cx="3954145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9217"/>
          <p:cNvSpPr>
            <a:spLocks noGrp="1"/>
          </p:cNvSpPr>
          <p:nvPr>
            <p:ph type="body" sz="half" idx="1"/>
          </p:nvPr>
        </p:nvSpPr>
        <p:spPr>
          <a:xfrm>
            <a:off x="1116013" y="1268413"/>
            <a:ext cx="6911975" cy="446563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Riverside High School  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河畔中学</a:t>
            </a:r>
            <a:endParaRPr lang="zh-CN" altLang="en-US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terrible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itchFamily="2" charset="0"/>
              </a:rPr>
              <a:t>adj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可怕的；非常严重的</a:t>
            </a:r>
            <a:endParaRPr lang="zh-CN" altLang="en-US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happen           </a:t>
            </a:r>
            <a:r>
              <a:rPr lang="en-US" altLang="zh-CN" sz="2800" b="1" i="1" kern="1200" dirty="0">
                <a:solidFill>
                  <a:srgbClr val="0000CC"/>
                </a:solidFill>
                <a:latin typeface="Times New Roman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发生</a:t>
            </a:r>
            <a:endParaRPr lang="zh-CN" altLang="en-US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lose                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Times New Roman" pitchFamily="2" charset="0"/>
              </a:rPr>
              <a:t> </a:t>
            </a:r>
            <a:r>
              <a:rPr lang="en-US" altLang="zh-CN" sz="2800" b="1" i="1" kern="1200" dirty="0" smtClean="0">
                <a:solidFill>
                  <a:srgbClr val="0000CC"/>
                </a:solidFill>
                <a:latin typeface="Times New Roman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.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失去；失败</a:t>
            </a:r>
            <a:endParaRPr lang="zh-CN" altLang="en-US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fire                 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Times New Roman" pitchFamily="2" charset="0"/>
              </a:rPr>
              <a:t> </a:t>
            </a:r>
            <a:r>
              <a:rPr lang="en-US" altLang="zh-CN" sz="2800" b="1" i="1" kern="1200" dirty="0" smtClean="0">
                <a:solidFill>
                  <a:srgbClr val="0000CC"/>
                </a:solidFill>
                <a:latin typeface="Times New Roman" pitchFamily="2" charset="0"/>
              </a:rPr>
              <a:t>n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火；火灾</a:t>
            </a:r>
            <a:endParaRPr lang="zh-CN" altLang="en-US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raise              </a:t>
            </a:r>
            <a:r>
              <a:rPr lang="en-US" altLang="zh-CN" sz="2800" b="1" kern="1200" dirty="0" smtClean="0">
                <a:solidFill>
                  <a:srgbClr val="0000CC"/>
                </a:solidFill>
                <a:latin typeface="Times New Roman" pitchFamily="2" charset="0"/>
              </a:rPr>
              <a:t> </a:t>
            </a:r>
            <a:r>
              <a:rPr lang="en-US" altLang="zh-CN" sz="2800" b="1" i="1" kern="1200" dirty="0" smtClean="0">
                <a:solidFill>
                  <a:srgbClr val="0000CC"/>
                </a:solidFill>
                <a:latin typeface="Times New Roman" pitchFamily="2" charset="0"/>
              </a:rPr>
              <a:t>v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. 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筹募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(</a:t>
            </a:r>
            <a:r>
              <a:rPr lang="zh-CN" altLang="en-US" sz="2800" b="1" kern="1200" dirty="0">
                <a:solidFill>
                  <a:srgbClr val="0000CC"/>
                </a:solidFill>
                <a:latin typeface="Times New Roman" pitchFamily="2" charset="0"/>
              </a:rPr>
              <a:t>钱财</a:t>
            </a:r>
            <a:r>
              <a:rPr lang="en-US" altLang="zh-CN" sz="2800" b="1" kern="1200" dirty="0">
                <a:solidFill>
                  <a:srgbClr val="0000CC"/>
                </a:solidFill>
                <a:latin typeface="Times New Roman" pitchFamily="2" charset="0"/>
              </a:rPr>
              <a:t>)</a:t>
            </a:r>
            <a:endParaRPr lang="en-US" altLang="zh-CN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</a:pPr>
            <a:endParaRPr lang="en-US" altLang="zh-CN" sz="2800" b="1" kern="1200" dirty="0">
              <a:solidFill>
                <a:srgbClr val="0000CC"/>
              </a:solidFill>
              <a:latin typeface="Times New Roman" pitchFamily="2" charset="0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800" kern="1200" dirty="0">
              <a:solidFill>
                <a:srgbClr val="800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CN" sz="2800" kern="1200" dirty="0">
              <a:solidFill>
                <a:srgbClr val="800000"/>
              </a:solidFill>
            </a:endParaRPr>
          </a:p>
        </p:txBody>
      </p:sp>
      <p:sp>
        <p:nvSpPr>
          <p:cNvPr id="7195" name="文本框 7194"/>
          <p:cNvSpPr txBox="1"/>
          <p:nvPr/>
        </p:nvSpPr>
        <p:spPr>
          <a:xfrm>
            <a:off x="1807210" y="373380"/>
            <a:ext cx="2879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itchFamily="2" charset="0"/>
                <a:ea typeface="微软雅黑" charset="-122"/>
              </a:rPr>
              <a:t>New words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16635" y="608330"/>
            <a:ext cx="664908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CC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Jason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Glen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years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old.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Glen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lost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everything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big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house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students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brought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clothes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from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homes.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school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raised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$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07155" y="1007110"/>
            <a:ext cx="5384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12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964180" y="1824990"/>
            <a:ext cx="709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fire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520190" y="2708275"/>
            <a:ext cx="8540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food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674235" y="3169920"/>
            <a:ext cx="9829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1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200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13120" y="3542030"/>
            <a:ext cx="2687320" cy="1864995"/>
          </a:xfrm>
          <a:prstGeom prst="ellipse">
            <a:avLst/>
          </a:prstGeom>
        </p:spPr>
      </p:pic>
      <p:pic>
        <p:nvPicPr>
          <p:cNvPr id="8" name="U3_Lesson 16 We Are with You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524205" y="764815"/>
            <a:ext cx="656435" cy="6564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7076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59765" y="263525"/>
            <a:ext cx="8679180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lesson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CC00CC"/>
                </a:solidFill>
                <a:latin typeface="Times New Roman" pitchFamily="2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CC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Jason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Glen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happened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Jason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Glen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happen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Who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helped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Jason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Jason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family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3150" y="1094105"/>
            <a:ext cx="2540000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twelve/12.</a:t>
            </a:r>
            <a:endParaRPr lang="en-US" altLang="zh-CN" sz="2800" b="1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823595" y="2004695"/>
            <a:ext cx="811657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family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lost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everything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big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house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fire.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20445" y="2771140"/>
            <a:ext cx="7102475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It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happened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on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first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day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of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school.</a:t>
            </a:r>
            <a:endParaRPr lang="en-US" altLang="zh-CN" sz="2800" b="1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73150" y="3655695"/>
            <a:ext cx="7616825" cy="792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Jason’s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classmates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helped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him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family.</a:t>
            </a:r>
            <a:endParaRPr lang="en-US" altLang="zh-CN" sz="2800" b="1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  <a:sym typeface="+mn-ea"/>
            </a:endParaRPr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23595" y="4580890"/>
            <a:ext cx="8071485" cy="1371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brought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clothes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food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from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their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homes.The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school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also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had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car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wash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a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cookie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sale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raise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money.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0790" y="567690"/>
            <a:ext cx="5726430" cy="3409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dirty="0" smtClean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     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1.Jason</a:t>
            </a:r>
            <a:r>
              <a:rPr lang="en-US" altLang="zh-CN" sz="2400" b="1" u="sng" dirty="0" smtClean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Glen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is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a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12-year-old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boy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from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Riverside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High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School. </a:t>
            </a:r>
            <a:endParaRPr lang="en-US" altLang="zh-CN" sz="2400" b="1" u="sng" dirty="0">
              <a:solidFill>
                <a:srgbClr val="CC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    12-year-old</a:t>
            </a:r>
            <a:r>
              <a:rPr lang="en-US" altLang="zh-CN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是合成形容词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这种合成形容词的特点是中间要用连词符连接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名词不能用复数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且数词只能用基数词。构成形式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: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基数词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+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单数名词</a:t>
            </a:r>
            <a:r>
              <a:rPr lang="en-US" altLang="zh-CN" sz="2400" b="1" u="none" dirty="0">
                <a:solidFill>
                  <a:srgbClr val="FF0000"/>
                </a:solidFill>
                <a:latin typeface="Times New Roman" pitchFamily="2" charset="0"/>
                <a:ea typeface="NEU-BZ-S92" charset="0"/>
                <a:cs typeface="NEU-BZ-S92" charset="0"/>
              </a:rPr>
              <a:t>+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形容词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   It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is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an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eight-metre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tall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tree.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它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是一棵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2" charset="0"/>
                <a:ea typeface="NEU-BZ-S92" charset="0"/>
                <a:cs typeface="NEU-BZ-S92" charset="0"/>
              </a:rPr>
              <a:t>8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米高的树。</a:t>
            </a:r>
            <a:endParaRPr lang="zh-CN" altLang="en-US" sz="2400" b="1" dirty="0">
              <a:latin typeface="Times New Roman" pitchFamily="2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50305" y="35471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48715" y="685165"/>
            <a:ext cx="5514975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2.On the first day of school, something terrible happened. </a:t>
            </a:r>
            <a:endParaRPr lang="en-US" altLang="zh-CN" sz="2400" b="1" u="sng" dirty="0">
              <a:solidFill>
                <a:srgbClr val="CC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something terrible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意为“可怕的事情”。形容词修饰不定代词要放在不定代词之后。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There is nothing important in today’s newspaper.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今天的报纸上没有什么重要的消息。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84265" y="35083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7120" y="410845"/>
            <a:ext cx="5928360" cy="450659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 anchor="t">
            <a:spAutoFit/>
          </a:bodyPr>
          <a:lstStyle/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◆辨析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happen,take place</a:t>
            </a:r>
            <a:endParaRPr lang="zh-CN" altLang="en-US" sz="2400" b="1" dirty="0">
              <a:solidFill>
                <a:srgbClr val="FF0000"/>
              </a:solidFill>
              <a:latin typeface="Times New Roman" pitchFamily="2" charset="0"/>
              <a:ea typeface="方正书宋_GBK" charset="0"/>
              <a:cs typeface="方正书宋_GBK" charset="0"/>
              <a:sym typeface="+mn-ea"/>
            </a:endParaRPr>
          </a:p>
          <a:p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   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1)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happen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常指具体事件的发生,特别指那些偶然的或未能预见的“发生”。既可指愉快的事,也可指不愉快的事。常可表示“碰巧;恰好”之意。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en-US" altLang="zh-CN" sz="2400" b="1" i="1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New things are happening.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新事物正在发生。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 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2)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take place</a:t>
            </a: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通常指“(某事)按计划进行或按计划发生”。是常态性发生,经常发生,此外还有“举行”之意。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indent="228600" algn="l">
              <a:buClr>
                <a:srgbClr val="000000"/>
              </a:buClr>
            </a:pPr>
            <a:r>
              <a:rPr lang="en-US" altLang="zh-CN" sz="2400" b="1" i="1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  <a:sym typeface="+mn-ea"/>
              </a:rPr>
              <a:t>The meeting will take place next Friday.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2" charset="0"/>
              <a:ea typeface="NEU-BZ-S92" charset="0"/>
              <a:cs typeface="NEU-BZ-S92" charset="0"/>
            </a:endParaRPr>
          </a:p>
          <a:p>
            <a:pPr indent="228600" algn="l">
              <a:buClr>
                <a:srgbClr val="000000"/>
              </a:buClr>
            </a:pPr>
            <a:r>
              <a:rPr lang="zh-CN" altLang="en-US" sz="2400" b="1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  <a:sym typeface="+mn-ea"/>
              </a:rPr>
              <a:t>会议将在下周五举行。</a:t>
            </a:r>
            <a:endParaRPr lang="zh-CN" altLang="en-US" dirty="0"/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45910" y="41008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8090" y="635317"/>
            <a:ext cx="5080000" cy="33832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400" b="1" u="sng" dirty="0">
                <a:solidFill>
                  <a:srgbClr val="CC00CC"/>
                </a:solidFill>
                <a:latin typeface="Times New Roman" pitchFamily="2" charset="0"/>
                <a:ea typeface="NEU-HZ-S92" charset="0"/>
                <a:cs typeface="NEU-HZ-S92" charset="0"/>
              </a:rPr>
              <a:t>3.Jason, don’t be afraid. </a:t>
            </a:r>
            <a:endParaRPr lang="en-US" altLang="zh-CN" sz="2400" b="1" u="sng" dirty="0">
              <a:solidFill>
                <a:srgbClr val="CC00CC"/>
              </a:solidFill>
              <a:latin typeface="Times New Roman" pitchFamily="2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  be 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afraid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意为“害怕”,后加名词或代词作宾语时用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 afraid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Many people are afraid of snakes.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很多人害怕蛇。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be afraid to do something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 意为“害怕做某事”。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2" charset="0"/>
                <a:ea typeface="NEU-BZ-S92" charset="0"/>
                <a:cs typeface="NEU-BZ-S92" charset="0"/>
              </a:rPr>
              <a:t>Her little sister is afraid to go out at night.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2" charset="0"/>
                <a:ea typeface="方正书宋_GBK" charset="0"/>
                <a:cs typeface="方正书宋_GBK" charset="0"/>
              </a:rPr>
              <a:t>她的小妹妹害怕晚上出来。</a:t>
            </a:r>
            <a:endParaRPr lang="zh-CN" altLang="en-US" sz="2400" b="1" dirty="0">
              <a:solidFill>
                <a:srgbClr val="000000"/>
              </a:solidFill>
              <a:latin typeface="Times New Roman" pitchFamily="2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73445" y="34550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3419</Words>
  <Application>Kingsoft Office WPP</Application>
  <PresentationFormat>全屏显示(4:3)</PresentationFormat>
  <Paragraphs>169</Paragraphs>
  <Slides>15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82</cp:revision>
  <dcterms:created xsi:type="dcterms:W3CDTF">2015-11-21T07:20:00Z</dcterms:created>
  <dcterms:modified xsi:type="dcterms:W3CDTF">2017-02-07T06:03:10Z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